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85" r:id="rId4"/>
    <p:sldId id="286" r:id="rId5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2121"/>
    <a:srgbClr val="DE5C5D"/>
    <a:srgbClr val="0A1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5"/>
    <p:restoredTop sz="94570"/>
  </p:normalViewPr>
  <p:slideViewPr>
    <p:cSldViewPr snapToGrid="0">
      <p:cViewPr varScale="1">
        <p:scale>
          <a:sx n="108" d="100"/>
          <a:sy n="108" d="100"/>
        </p:scale>
        <p:origin x="736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0D4A91-CBDE-4C5A-AE12-4DFC204F95A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BDF988-4BEB-43D0-A912-9849858289B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258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AB8226-62F0-4C4F-8916-6E93D72BF8F4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E9E3-8626-4B2E-A741-7908688A2B6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51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87D364-1644-4570-A708-A500383DF9D8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64C0E4-163C-4ECC-A9A8-1CDFAAFB67B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5A2F9F-044C-4D8A-BFEB-D53105C04F5E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56187F-0CBF-4002-929B-2A2E5AD3FBF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529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790CB9-C7E4-4E27-959A-9F17E824ED7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EC933B-3600-4BD3-8558-C6AE67E0B3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69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9D49CC-5691-4DBD-B49B-584A0EA75F6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6AD172-344E-4ACA-9596-3E94182E3A6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968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4C28D5-E1C7-4613-85C9-C203E36FBF1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873FDB-F353-47E7-87E9-689AD9DE5CE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371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70B134-1573-4638-8AA5-734C32C0AB1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8C0542-828F-4E1A-B800-7914E9A3353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6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819D2BF-DA7F-417F-A331-1B36B3A73DC2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72385D-C473-4351-9C2E-0C107AF0EBE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5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40A50B7-1299-4D58-9FA4-DC09713A1F19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52DD1D-0063-4072-B43B-B6C607F6F11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08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9950095-71EF-4334-8BEE-D1EEB82385E3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A7CF4-F0D5-49AD-8F04-638DCDF98D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87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654D6229-0593-4CD0-8C99-6565DE96CDD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ACE009C7-C409-4D40-88F9-FA021C3B0A51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7D7D6D-BD4F-8049-8D95-0EC83A074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4339" name="任意多边形 34"/>
          <p:cNvSpPr>
            <a:spLocks/>
          </p:cNvSpPr>
          <p:nvPr/>
        </p:nvSpPr>
        <p:spPr bwMode="auto">
          <a:xfrm>
            <a:off x="6165116" y="-11809"/>
            <a:ext cx="12069095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>
              <a:alpha val="81000"/>
            </a:srgbClr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4" name="文本框 53"/>
          <p:cNvSpPr txBox="1">
            <a:spLocks noChangeArrowheads="1"/>
          </p:cNvSpPr>
          <p:nvPr/>
        </p:nvSpPr>
        <p:spPr bwMode="auto">
          <a:xfrm>
            <a:off x="9130506" y="1053407"/>
            <a:ext cx="3911600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4000" b="1" dirty="0">
                <a:solidFill>
                  <a:srgbClr val="00B05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New York Property</a:t>
            </a:r>
          </a:p>
          <a:p>
            <a:pPr eaLnBrk="1" hangingPunct="1"/>
            <a:r>
              <a:rPr lang="en-CA" altLang="zh-CN" sz="4000" b="1" dirty="0">
                <a:solidFill>
                  <a:srgbClr val="00B05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Fraud Analytics</a:t>
            </a:r>
            <a:endParaRPr lang="zh-CN" altLang="en-US" sz="40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356" name="文本框 55"/>
          <p:cNvSpPr txBox="1">
            <a:spLocks noChangeArrowheads="1"/>
          </p:cNvSpPr>
          <p:nvPr/>
        </p:nvSpPr>
        <p:spPr bwMode="auto">
          <a:xfrm>
            <a:off x="9130506" y="4613275"/>
            <a:ext cx="207486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2400" dirty="0">
                <a:solidFill>
                  <a:srgbClr val="00B050"/>
                </a:solidFill>
                <a:cs typeface="Calibri" panose="020F0502020204030204" pitchFamily="34" charset="0"/>
              </a:rPr>
              <a:t>Team 5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Yao Lu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Bei Zhang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Roger </a:t>
            </a:r>
            <a:r>
              <a:rPr lang="en-CA" altLang="zh-CN" sz="2400" dirty="0" err="1">
                <a:solidFill>
                  <a:srgbClr val="FFFFFF"/>
                </a:solidFill>
                <a:cs typeface="Calibri" panose="020F0502020204030204" pitchFamily="34" charset="0"/>
              </a:rPr>
              <a:t>Geng</a:t>
            </a:r>
            <a:endParaRPr lang="zh-CN" altLang="en-US" sz="2400" dirty="0">
              <a:solidFill>
                <a:srgbClr val="FFFFFF"/>
              </a:solidFill>
              <a:cs typeface="Calibri" panose="020F0502020204030204" pitchFamily="34" charset="0"/>
            </a:endParaRPr>
          </a:p>
        </p:txBody>
      </p:sp>
      <p:sp>
        <p:nvSpPr>
          <p:cNvPr id="29" name="任意多边形 2">
            <a:extLst>
              <a:ext uri="{FF2B5EF4-FFF2-40B4-BE49-F238E27FC236}">
                <a16:creationId xmlns:a16="http://schemas.microsoft.com/office/drawing/2014/main" id="{ADD95DDA-FFDF-9A42-9E1C-2A47AB2A278F}"/>
              </a:ext>
            </a:extLst>
          </p:cNvPr>
          <p:cNvSpPr>
            <a:spLocks/>
          </p:cNvSpPr>
          <p:nvPr/>
        </p:nvSpPr>
        <p:spPr bwMode="auto">
          <a:xfrm>
            <a:off x="5718459" y="-88204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7" name="矩形 56"/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33333E-6 L -0.4789 -0.0064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45" y="-3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59259E-6 L -0.48685 2.5925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4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animBg="1"/>
      <p:bldP spid="14354" grpId="0"/>
      <p:bldP spid="14356" grpId="0"/>
      <p:bldP spid="2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5365" name="直接连接符 4"/>
          <p:cNvCxnSpPr>
            <a:cxnSpLocks noChangeShapeType="1"/>
          </p:cNvCxnSpPr>
          <p:nvPr/>
        </p:nvCxnSpPr>
        <p:spPr bwMode="auto">
          <a:xfrm>
            <a:off x="3451691" y="641960"/>
            <a:ext cx="0" cy="4953093"/>
          </a:xfrm>
          <a:prstGeom prst="line">
            <a:avLst/>
          </a:prstGeom>
          <a:solidFill>
            <a:srgbClr val="00B050"/>
          </a:solidFill>
          <a:ln w="3175" cmpd="sng">
            <a:solidFill>
              <a:schemeClr val="bg1"/>
            </a:solidFill>
            <a:round/>
            <a:headEnd/>
            <a:tailEnd/>
          </a:ln>
          <a:extLst/>
        </p:spPr>
      </p:cxn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3208314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Variables Used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B05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B05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54990" y="-1181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9FFF4-0917-474F-ADA0-3875A9A0AF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390" y="907559"/>
            <a:ext cx="4878580" cy="3467906"/>
          </a:xfrm>
          <a:prstGeom prst="rect">
            <a:avLst/>
          </a:prstGeom>
        </p:spPr>
      </p:pic>
      <p:sp>
        <p:nvSpPr>
          <p:cNvPr id="9" name="文本框 20">
            <a:extLst>
              <a:ext uri="{FF2B5EF4-FFF2-40B4-BE49-F238E27FC236}">
                <a16:creationId xmlns:a16="http://schemas.microsoft.com/office/drawing/2014/main" id="{9D651D27-A149-E243-BDA2-5A2E1BCD7E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8530" y="-47625"/>
            <a:ext cx="4121150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600" b="1" dirty="0">
                <a:solidFill>
                  <a:srgbClr val="00B05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Autoencoder</a:t>
            </a:r>
            <a:endParaRPr lang="zh-CN" altLang="en-US" sz="4600" b="1" dirty="0">
              <a:solidFill>
                <a:srgbClr val="00B05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B37F50-8971-934C-B4A0-E000B2FAC39C}"/>
              </a:ext>
            </a:extLst>
          </p:cNvPr>
          <p:cNvSpPr txBox="1"/>
          <p:nvPr/>
        </p:nvSpPr>
        <p:spPr>
          <a:xfrm>
            <a:off x="3040636" y="4714504"/>
            <a:ext cx="1816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 layer</a:t>
            </a:r>
          </a:p>
          <a:p>
            <a:r>
              <a:rPr lang="en-US" dirty="0">
                <a:solidFill>
                  <a:schemeClr val="bg1"/>
                </a:solidFill>
              </a:rPr>
              <a:t>Nodes: 10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51A713F-0565-7841-8444-A558F70951DC}"/>
              </a:ext>
            </a:extLst>
          </p:cNvPr>
          <p:cNvSpPr txBox="1"/>
          <p:nvPr/>
        </p:nvSpPr>
        <p:spPr>
          <a:xfrm>
            <a:off x="5071493" y="4714504"/>
            <a:ext cx="26474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Encoder layer</a:t>
            </a:r>
          </a:p>
          <a:p>
            <a:r>
              <a:rPr lang="en-US" dirty="0">
                <a:solidFill>
                  <a:schemeClr val="bg1"/>
                </a:solidFill>
              </a:rPr>
              <a:t>Compression factor: 1.1</a:t>
            </a:r>
          </a:p>
          <a:p>
            <a:r>
              <a:rPr lang="en-US" dirty="0">
                <a:solidFill>
                  <a:schemeClr val="bg1"/>
                </a:solidFill>
              </a:rPr>
              <a:t>Nodes: 10/1.1=9</a:t>
            </a:r>
          </a:p>
          <a:p>
            <a:r>
              <a:rPr lang="en-US" dirty="0">
                <a:solidFill>
                  <a:schemeClr val="bg1"/>
                </a:solidFill>
              </a:rPr>
              <a:t>Activation function: tanh</a:t>
            </a:r>
          </a:p>
          <a:p>
            <a:r>
              <a:rPr lang="en-US" dirty="0">
                <a:solidFill>
                  <a:schemeClr val="bg1"/>
                </a:solidFill>
              </a:rPr>
              <a:t>Output value range: (-1, 1)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F60DD4C-BB37-FC42-9AC2-B655B833F5AB}"/>
                  </a:ext>
                </a:extLst>
              </p:cNvPr>
              <p:cNvSpPr txBox="1"/>
              <p:nvPr/>
            </p:nvSpPr>
            <p:spPr>
              <a:xfrm>
                <a:off x="7836856" y="4714504"/>
                <a:ext cx="281530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Decoder layer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Nodes: 10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Activation function: linear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Output value range: (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pt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pt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)</a:t>
                </a: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F60DD4C-BB37-FC42-9AC2-B655B833F5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36856" y="4714504"/>
                <a:ext cx="2815309" cy="1200329"/>
              </a:xfrm>
              <a:prstGeom prst="rect">
                <a:avLst/>
              </a:prstGeom>
              <a:blipFill>
                <a:blip r:embed="rId4"/>
                <a:stretch>
                  <a:fillRect l="-1794" t="-1042" r="-448" b="-7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E9F3EC43-D32A-A348-8CB8-A9117C02BE92}"/>
              </a:ext>
            </a:extLst>
          </p:cNvPr>
          <p:cNvSpPr txBox="1"/>
          <p:nvPr/>
        </p:nvSpPr>
        <p:spPr>
          <a:xfrm>
            <a:off x="8827980" y="3113075"/>
            <a:ext cx="2815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Loss function: MSE</a:t>
            </a:r>
          </a:p>
          <a:p>
            <a:r>
              <a:rPr lang="en-US" dirty="0">
                <a:solidFill>
                  <a:schemeClr val="bg1"/>
                </a:solidFill>
              </a:rPr>
              <a:t>Optimizer: </a:t>
            </a:r>
            <a:r>
              <a:rPr lang="en-US" dirty="0" err="1">
                <a:solidFill>
                  <a:schemeClr val="bg1"/>
                </a:solidFill>
              </a:rPr>
              <a:t>Adadelta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50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">
        <p:fade/>
      </p:transition>
    </mc:Choice>
    <mc:Fallback xmlns="">
      <p:transition spd="med" advClick="0" advTm="1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54990" y="-11809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>
              <a:highlight>
                <a:srgbClr val="C0C0C0"/>
              </a:highlight>
            </a:endParaRPr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B05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9D651D27-A149-E243-BDA2-5A2E1BCD7E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8529" y="-47625"/>
            <a:ext cx="8318623" cy="8002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600" b="1" dirty="0">
                <a:solidFill>
                  <a:srgbClr val="00B05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Autoencoder: Fraud Score</a:t>
            </a:r>
            <a:endParaRPr lang="zh-CN" altLang="en-US" sz="4600" b="1" dirty="0">
              <a:solidFill>
                <a:srgbClr val="00B05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pic>
        <p:nvPicPr>
          <p:cNvPr id="1026" name="Picture 2" descr="https://lh6.googleusercontent.com/FqdMca605zpCfEGL3WuFLLZA0AHO_kGzf9C48nWwPvZiT2KFzRWUH9Akjf5Oej9z_1vOH9ft2WJdXtzWFTFPHDBk7ILnPg7Y6t1-NgIt1uNg5bargONk_QbkO_RpGUfyyw">
            <a:extLst>
              <a:ext uri="{FF2B5EF4-FFF2-40B4-BE49-F238E27FC236}">
                <a16:creationId xmlns:a16="http://schemas.microsoft.com/office/drawing/2014/main" id="{E47B5D00-B4DA-3442-80AD-6B6E08275D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2740" y="855280"/>
            <a:ext cx="3803234" cy="246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E74B86-9846-124D-B59E-F6C0AA7D03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871" y="855280"/>
            <a:ext cx="3647873" cy="23510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342A0A0-A566-2049-8F51-1448C36FD1E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8857" y="3659608"/>
            <a:ext cx="3635543" cy="23431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8A9415D-642D-084F-AE17-0F1D2E938BC8}"/>
              </a:ext>
            </a:extLst>
          </p:cNvPr>
          <p:cNvSpPr txBox="1"/>
          <p:nvPr/>
        </p:nvSpPr>
        <p:spPr>
          <a:xfrm>
            <a:off x="4679047" y="3206338"/>
            <a:ext cx="617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282C0A-525A-9842-81B7-E6730AAF4016}"/>
              </a:ext>
            </a:extLst>
          </p:cNvPr>
          <p:cNvSpPr txBox="1"/>
          <p:nvPr/>
        </p:nvSpPr>
        <p:spPr>
          <a:xfrm>
            <a:off x="8876807" y="3160174"/>
            <a:ext cx="8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8D2619-7655-7E47-8997-83EB70F49595}"/>
              </a:ext>
            </a:extLst>
          </p:cNvPr>
          <p:cNvSpPr txBox="1"/>
          <p:nvPr/>
        </p:nvSpPr>
        <p:spPr>
          <a:xfrm>
            <a:off x="4180283" y="5996526"/>
            <a:ext cx="204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Root Sum Squared</a:t>
            </a:r>
          </a:p>
        </p:txBody>
      </p:sp>
    </p:spTree>
    <p:extLst>
      <p:ext uri="{BB962C8B-B14F-4D97-AF65-F5344CB8AC3E}">
        <p14:creationId xmlns:p14="http://schemas.microsoft.com/office/powerpoint/2010/main" val="2011659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">
        <p:fade/>
      </p:transition>
    </mc:Choice>
    <mc:Fallback xmlns="">
      <p:transition spd="med" advClick="0" advTm="100">
        <p:fade/>
      </p:transition>
    </mc:Fallback>
  </mc:AlternateContent>
</p:sld>
</file>

<file path=ppt/theme/theme1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</TotalTime>
  <Pages>0</Pages>
  <Words>84</Words>
  <Characters>0</Characters>
  <Application>Microsoft Macintosh PowerPoint</Application>
  <DocSecurity>0</DocSecurity>
  <PresentationFormat>Widescreen</PresentationFormat>
  <Lines>0</Lines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1_Office 主题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Yao Lu</cp:lastModifiedBy>
  <cp:revision>37</cp:revision>
  <dcterms:created xsi:type="dcterms:W3CDTF">2015-08-02T03:06:50Z</dcterms:created>
  <dcterms:modified xsi:type="dcterms:W3CDTF">2018-11-14T03:20:19Z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